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0" r:id="rId5"/>
    <p:sldId id="261" r:id="rId6"/>
    <p:sldId id="272" r:id="rId7"/>
    <p:sldId id="295" r:id="rId8"/>
    <p:sldId id="296" r:id="rId9"/>
    <p:sldId id="297" r:id="rId10"/>
    <p:sldId id="299" r:id="rId11"/>
    <p:sldId id="298" r:id="rId12"/>
    <p:sldId id="300" r:id="rId13"/>
    <p:sldId id="282" r:id="rId14"/>
    <p:sldId id="291" r:id="rId15"/>
    <p:sldId id="292" r:id="rId16"/>
    <p:sldId id="294" r:id="rId17"/>
    <p:sldId id="301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9925" autoAdjust="0"/>
  </p:normalViewPr>
  <p:slideViewPr>
    <p:cSldViewPr snapToGrid="0">
      <p:cViewPr varScale="1">
        <p:scale>
          <a:sx n="107" d="100"/>
          <a:sy n="107" d="100"/>
        </p:scale>
        <p:origin x="7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94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968945" y="1330080"/>
            <a:ext cx="10534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Low-Resource Dialogue Summarization with Domain-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AgnosticMulti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-Source Pretraining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EMNLP_2021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370525" y="5867821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688975" y="2278292"/>
            <a:ext cx="10645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Yicheng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Zou,, Bolin Zhu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Xingwu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Hu, Tao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Qi Zhang 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Institute of Modern Languages and Linguistics, Fudan University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Shanghai Key Laboratory of Intelligent Information Processing, Fudan University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School of Computer Science, Fudan University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Shanghai, China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{yczou18,blzhu20,xwhu20,tgui,qz}@fudan.edu.cn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1279" y="521662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2021.11.8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 &amp; dataset: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https://github.com/RowitZou/DAMS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870E29-A7F5-4AB1-AA8D-7DFD4994380A}"/>
              </a:ext>
            </a:extLst>
          </p:cNvPr>
          <p:cNvSpPr txBox="1"/>
          <p:nvPr/>
        </p:nvSpPr>
        <p:spPr>
          <a:xfrm>
            <a:off x="135596" y="642150"/>
            <a:ext cx="6145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Pretraining of abstractive summarization</a:t>
            </a:r>
            <a:endParaRPr lang="zh-CN" altLang="en-US" sz="2400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B14E6DD2-BD9C-4DBC-BAAC-3A5878CFD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65" y="789528"/>
            <a:ext cx="4237502" cy="1816816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FC62DCA-435E-4A40-8257-01FB3DF2D0B4}"/>
              </a:ext>
            </a:extLst>
          </p:cNvPr>
          <p:cNvSpPr/>
          <p:nvPr/>
        </p:nvSpPr>
        <p:spPr>
          <a:xfrm>
            <a:off x="8931149" y="789528"/>
            <a:ext cx="1563186" cy="14088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0DEE7CD-DC2A-40B0-8A3C-23B19A7E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6" y="2795277"/>
            <a:ext cx="4908504" cy="448711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5AC1CCAB-4613-433F-AFE6-2100C93B9D4B}"/>
              </a:ext>
            </a:extLst>
          </p:cNvPr>
          <p:cNvGrpSpPr/>
          <p:nvPr/>
        </p:nvGrpSpPr>
        <p:grpSpPr>
          <a:xfrm>
            <a:off x="371769" y="1117304"/>
            <a:ext cx="6935056" cy="1323439"/>
            <a:chOff x="314833" y="1220882"/>
            <a:chExt cx="6935056" cy="1323439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2A38E75-BC7F-4E56-A067-F6FB382D2690}"/>
                </a:ext>
              </a:extLst>
            </p:cNvPr>
            <p:cNvSpPr txBox="1"/>
            <p:nvPr/>
          </p:nvSpPr>
          <p:spPr>
            <a:xfrm>
              <a:off x="314833" y="1220882"/>
              <a:ext cx="693505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0000"/>
                  </a:solidFill>
                  <a:latin typeface="NimbusRomNo9L-Regu"/>
                </a:rPr>
                <a:t>          has the same architecture as in Eq.4. Then, we input sentences of a document into            and get a predicted summary from         , training the model with the following objective: </a:t>
              </a:r>
              <a:endParaRPr lang="zh-CN" altLang="en-US" sz="2000" dirty="0">
                <a:solidFill>
                  <a:srgbClr val="000000"/>
                </a:solidFill>
                <a:latin typeface="NimbusRomNo9L-Regu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97E3070-4905-4493-8322-D7DC59548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80" y="1327334"/>
              <a:ext cx="441160" cy="250084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B782067-661D-4C50-8457-F3617C81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5766" y="1664732"/>
              <a:ext cx="419345" cy="237718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CDE5AFCE-E6BE-4D92-B972-9D93FA7E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0175" y="1967400"/>
              <a:ext cx="405518" cy="229880"/>
            </a:xfrm>
            <a:prstGeom prst="rect">
              <a:avLst/>
            </a:prstGeom>
          </p:spPr>
        </p:pic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8CF7F152-B169-46C6-B821-3964CCA2A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03" y="3614013"/>
            <a:ext cx="5215605" cy="153286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4A8C450-82DD-4719-B374-31005EC07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16" y="5290416"/>
            <a:ext cx="3087709" cy="22648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C7F75BA0-23DB-4C2D-A76B-237A3FDCC2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997" r="3209"/>
          <a:stretch/>
        </p:blipFill>
        <p:spPr>
          <a:xfrm>
            <a:off x="7605820" y="3089462"/>
            <a:ext cx="4213844" cy="3095306"/>
          </a:xfrm>
          <a:prstGeom prst="rect">
            <a:avLst/>
          </a:prstGeom>
        </p:spPr>
      </p:pic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975762C-3F0F-4807-9B08-362983A8D9DD}"/>
              </a:ext>
            </a:extLst>
          </p:cNvPr>
          <p:cNvCxnSpPr/>
          <p:nvPr/>
        </p:nvCxnSpPr>
        <p:spPr>
          <a:xfrm flipH="1">
            <a:off x="9388549" y="2218695"/>
            <a:ext cx="324193" cy="800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4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870E29-A7F5-4AB1-AA8D-7DFD4994380A}"/>
              </a:ext>
            </a:extLst>
          </p:cNvPr>
          <p:cNvSpPr txBox="1"/>
          <p:nvPr/>
        </p:nvSpPr>
        <p:spPr>
          <a:xfrm>
            <a:off x="135595" y="565309"/>
            <a:ext cx="8242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Domain-Agnostic Summarization with Adversarial Learning</a:t>
            </a:r>
            <a:endParaRPr lang="zh-CN" altLang="en-US" sz="2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73151F0-AE01-450E-B073-59B2644B4E77}"/>
              </a:ext>
            </a:extLst>
          </p:cNvPr>
          <p:cNvSpPr txBox="1"/>
          <p:nvPr/>
        </p:nvSpPr>
        <p:spPr>
          <a:xfrm>
            <a:off x="135595" y="1322158"/>
            <a:ext cx="6254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rather than domain-specific attributes :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To result in the domain-invariant features and encouraging the summarizer to only focus on content 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B3C5112-B7A1-4D53-9981-1610294A27A4}"/>
              </a:ext>
            </a:extLst>
          </p:cNvPr>
          <p:cNvGrpSpPr/>
          <p:nvPr/>
        </p:nvGrpSpPr>
        <p:grpSpPr>
          <a:xfrm>
            <a:off x="316348" y="2483175"/>
            <a:ext cx="4521465" cy="3018040"/>
            <a:chOff x="135595" y="2100402"/>
            <a:chExt cx="4521465" cy="301804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7807C2-E58D-4B31-881B-8EA253B7CF7C}"/>
                </a:ext>
              </a:extLst>
            </p:cNvPr>
            <p:cNvGrpSpPr/>
            <p:nvPr/>
          </p:nvGrpSpPr>
          <p:grpSpPr>
            <a:xfrm>
              <a:off x="135595" y="2100402"/>
              <a:ext cx="4275991" cy="860530"/>
              <a:chOff x="135595" y="2100402"/>
              <a:chExt cx="4275991" cy="860530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554C61A8-493C-40F5-B485-C6A783300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595" y="2100402"/>
                <a:ext cx="4275991" cy="530912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C8CEEA73-C0EE-47D2-9A6E-F52002351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595" y="2681358"/>
                <a:ext cx="3117968" cy="279574"/>
              </a:xfrm>
              <a:prstGeom prst="rect">
                <a:avLst/>
              </a:prstGeom>
            </p:spPr>
          </p:pic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8F6EA4E-626E-4CA9-8B72-5E58C22D6B2A}"/>
                </a:ext>
              </a:extLst>
            </p:cNvPr>
            <p:cNvGrpSpPr/>
            <p:nvPr/>
          </p:nvGrpSpPr>
          <p:grpSpPr>
            <a:xfrm>
              <a:off x="232214" y="3010976"/>
              <a:ext cx="4424846" cy="2107466"/>
              <a:chOff x="232214" y="3488477"/>
              <a:chExt cx="4424846" cy="210746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0154B80E-FBC9-4F97-B2C9-CB0A5BBC9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214" y="3738436"/>
                <a:ext cx="4424846" cy="1857507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7CEAA1E-0D48-4620-BECF-841C57D4F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7077" y="3488477"/>
                <a:ext cx="1409983" cy="241525"/>
              </a:xfrm>
              <a:prstGeom prst="rect">
                <a:avLst/>
              </a:prstGeom>
            </p:spPr>
          </p:pic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D37E29B1-55F5-4DF1-98E3-0AA72FB2F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48" y="5755852"/>
            <a:ext cx="5743284" cy="45999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65B8EA4-8BA3-4191-81C4-C187BFBFAFAD}"/>
              </a:ext>
            </a:extLst>
          </p:cNvPr>
          <p:cNvGrpSpPr/>
          <p:nvPr/>
        </p:nvGrpSpPr>
        <p:grpSpPr>
          <a:xfrm>
            <a:off x="5736646" y="3091726"/>
            <a:ext cx="5912769" cy="2768267"/>
            <a:chOff x="5150113" y="2209151"/>
            <a:chExt cx="6456686" cy="286911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DC7DB9F-F07E-4C2D-978A-03A2CA504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50113" y="2209151"/>
              <a:ext cx="6456686" cy="2869113"/>
            </a:xfrm>
            <a:prstGeom prst="rect">
              <a:avLst/>
            </a:prstGeom>
          </p:spPr>
        </p:pic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2C10B368-7C52-4118-8030-F3BC187CDAF9}"/>
                </a:ext>
              </a:extLst>
            </p:cNvPr>
            <p:cNvSpPr/>
            <p:nvPr/>
          </p:nvSpPr>
          <p:spPr>
            <a:xfrm>
              <a:off x="6096000" y="2371060"/>
              <a:ext cx="1793358" cy="114831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D3B589F-8A50-413E-9868-48454812C28A}"/>
                </a:ext>
              </a:extLst>
            </p:cNvPr>
            <p:cNvSpPr/>
            <p:nvPr/>
          </p:nvSpPr>
          <p:spPr>
            <a:xfrm>
              <a:off x="9051816" y="3214550"/>
              <a:ext cx="1793358" cy="114831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 descr="preview">
            <a:extLst>
              <a:ext uri="{FF2B5EF4-FFF2-40B4-BE49-F238E27FC236}">
                <a16:creationId xmlns:a16="http://schemas.microsoft.com/office/drawing/2014/main" id="{53252D22-1826-4DEB-9665-4A4E1E76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48" y="960881"/>
            <a:ext cx="4275991" cy="18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DAF7430-BCBA-4DF9-BE34-65C2C674F896}"/>
              </a:ext>
            </a:extLst>
          </p:cNvPr>
          <p:cNvSpPr/>
          <p:nvPr/>
        </p:nvSpPr>
        <p:spPr>
          <a:xfrm>
            <a:off x="8378456" y="1743850"/>
            <a:ext cx="559356" cy="3449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B312D26-70B8-4AAF-84D5-E95905FB36A4}"/>
              </a:ext>
            </a:extLst>
          </p:cNvPr>
          <p:cNvSpPr txBox="1"/>
          <p:nvPr/>
        </p:nvSpPr>
        <p:spPr>
          <a:xfrm>
            <a:off x="6986100" y="2748631"/>
            <a:ext cx="46633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2015_JMLR_Unsupervised Domain Adaptation by Backpropagation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7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CE67CB-B8CD-46AC-BD79-65E0CEC7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91" y="2204584"/>
            <a:ext cx="5714275" cy="26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7100A6-6368-49E4-BBD1-C31930A28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99" y="1235624"/>
            <a:ext cx="4399775" cy="46654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2B15D4-8651-4870-BEE7-D0089330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471" y="2499640"/>
            <a:ext cx="4929678" cy="24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E3CD36-3699-41B1-98C3-0CAA3AA0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4" y="2179675"/>
            <a:ext cx="5325269" cy="29849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A884CC-6230-4281-9C5D-7173729A7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258" y="2083943"/>
            <a:ext cx="4915663" cy="32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A1677B-4C93-4A1C-A595-D287D4E2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3" y="2173524"/>
            <a:ext cx="5257920" cy="30165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930DA59-B100-4332-9956-F77ECD100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575" y="1892160"/>
            <a:ext cx="5257921" cy="36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FBC2AB-FEE8-4426-993E-7EC2FE2B1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4" y="2339163"/>
            <a:ext cx="5180032" cy="25939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4933F7-9678-4A70-95FC-B0A7AE4A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38" y="984542"/>
            <a:ext cx="4889036" cy="51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A1783A2-3DAD-44CC-8CF9-78C6731A0372}"/>
              </a:ext>
            </a:extLst>
          </p:cNvPr>
          <p:cNvGrpSpPr/>
          <p:nvPr/>
        </p:nvGrpSpPr>
        <p:grpSpPr>
          <a:xfrm>
            <a:off x="5032375" y="2293811"/>
            <a:ext cx="4032378" cy="2270377"/>
            <a:chOff x="5032375" y="2035175"/>
            <a:chExt cx="4032378" cy="227037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2B2B952-7392-41F4-8048-49545D4CD6B0}"/>
                </a:ext>
              </a:extLst>
            </p:cNvPr>
            <p:cNvSpPr txBox="1"/>
            <p:nvPr/>
          </p:nvSpPr>
          <p:spPr>
            <a:xfrm>
              <a:off x="5032375" y="2035175"/>
              <a:ext cx="40323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1.Background</a:t>
              </a:r>
              <a:endPara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9F8DBDC-C59E-4071-AE66-3B48BF15D893}"/>
                </a:ext>
              </a:extLst>
            </p:cNvPr>
            <p:cNvSpPr txBox="1"/>
            <p:nvPr/>
          </p:nvSpPr>
          <p:spPr>
            <a:xfrm>
              <a:off x="5041066" y="2822469"/>
              <a:ext cx="3208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2.Method</a:t>
              </a:r>
              <a:endPara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5A86D0C-7A03-4E43-B87D-D16AB0B104E2}"/>
                </a:ext>
              </a:extLst>
            </p:cNvPr>
            <p:cNvSpPr txBox="1"/>
            <p:nvPr/>
          </p:nvSpPr>
          <p:spPr>
            <a:xfrm>
              <a:off x="5042136" y="3597666"/>
              <a:ext cx="3576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3.Experiments</a:t>
              </a:r>
              <a:endPara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9F10B-3BF9-4167-8B81-DC5846B12418}"/>
              </a:ext>
            </a:extLst>
          </p:cNvPr>
          <p:cNvSpPr txBox="1"/>
          <p:nvPr/>
        </p:nvSpPr>
        <p:spPr>
          <a:xfrm>
            <a:off x="1054747" y="1401256"/>
            <a:ext cx="11531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a growing demand for dialogue summarization.					</a:t>
            </a:r>
            <a:endParaRPr lang="zh-CN" altLang="en-US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218B26-6E3B-49CB-8605-8965FD8F5EDC}"/>
              </a:ext>
            </a:extLst>
          </p:cNvPr>
          <p:cNvSpPr txBox="1"/>
          <p:nvPr/>
        </p:nvSpPr>
        <p:spPr>
          <a:xfrm>
            <a:off x="1054747" y="2281502"/>
            <a:ext cx="10407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Inadequacy of dialogue data with annotated summaries.</a:t>
            </a:r>
            <a:endParaRPr lang="zh-CN" altLang="en-US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B094A2-90AD-4247-BE6F-42B81ADB90D9}"/>
              </a:ext>
            </a:extLst>
          </p:cNvPr>
          <p:cNvSpPr txBox="1"/>
          <p:nvPr/>
        </p:nvSpPr>
        <p:spPr>
          <a:xfrm>
            <a:off x="1054747" y="3161749"/>
            <a:ext cx="10140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Directly pretrain models in other domains, e.g., the news domain.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Neglect the huge difference between dialogues and conventional articles.</a:t>
            </a:r>
            <a:endParaRPr lang="zh-CN" altLang="en-US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F18D80F-6EE3-4DCC-804E-4654076E81EE}"/>
              </a:ext>
            </a:extLst>
          </p:cNvPr>
          <p:cNvSpPr txBox="1"/>
          <p:nvPr/>
        </p:nvSpPr>
        <p:spPr>
          <a:xfrm>
            <a:off x="1054746" y="4626736"/>
            <a:ext cx="1051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Introduce a novel pretraining paradigm called domain-agnostic multi-source pretraining (DAMS) .</a:t>
            </a:r>
            <a:endParaRPr lang="zh-CN" altLang="en-US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0" y="58382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Over view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6B6B1E-48F7-42B8-A7AD-709D0FF4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3" y="1563330"/>
            <a:ext cx="9713608" cy="4164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870E29-A7F5-4AB1-AA8D-7DFD4994380A}"/>
              </a:ext>
            </a:extLst>
          </p:cNvPr>
          <p:cNvSpPr txBox="1"/>
          <p:nvPr/>
        </p:nvSpPr>
        <p:spPr>
          <a:xfrm>
            <a:off x="284452" y="660593"/>
            <a:ext cx="6145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Pretraining of dialogue modeling</a:t>
            </a:r>
            <a:endParaRPr lang="zh-CN" altLang="en-US" sz="2400" dirty="0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16E87CA-3FFD-43AE-82CD-0FD2EEC734EA}"/>
              </a:ext>
            </a:extLst>
          </p:cNvPr>
          <p:cNvGrpSpPr/>
          <p:nvPr/>
        </p:nvGrpSpPr>
        <p:grpSpPr>
          <a:xfrm>
            <a:off x="131773" y="1403631"/>
            <a:ext cx="7388749" cy="2795738"/>
            <a:chOff x="329574" y="1398879"/>
            <a:chExt cx="7388749" cy="279573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44EFA7-DA90-4F5A-9CF5-C74E1AFFD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611" y="1398879"/>
              <a:ext cx="2679097" cy="348556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89926CD-4736-4664-A816-56C884F08751}"/>
                </a:ext>
              </a:extLst>
            </p:cNvPr>
            <p:cNvSpPr txBox="1"/>
            <p:nvPr/>
          </p:nvSpPr>
          <p:spPr>
            <a:xfrm>
              <a:off x="354827" y="1886508"/>
              <a:ext cx="731009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 incorporate multi-party information, we add the name of the speaker at the beginning of each utterance. Then, we tokenize utterances into word sequences, denoted as: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6B665ED-C1B2-4CF4-9EF0-9D7C02F51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852" y="3188217"/>
              <a:ext cx="2487856" cy="421420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FACDF74-003D-4998-9EDE-B4470AF20D76}"/>
                </a:ext>
              </a:extLst>
            </p:cNvPr>
            <p:cNvGrpSpPr/>
            <p:nvPr/>
          </p:nvGrpSpPr>
          <p:grpSpPr>
            <a:xfrm>
              <a:off x="329574" y="3794507"/>
              <a:ext cx="7388749" cy="400110"/>
              <a:chOff x="329573" y="3685213"/>
              <a:chExt cx="7388749" cy="400110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C40FD36-B079-494B-A207-376B08A9DD5D}"/>
                  </a:ext>
                </a:extLst>
              </p:cNvPr>
              <p:cNvSpPr txBox="1"/>
              <p:nvPr/>
            </p:nvSpPr>
            <p:spPr>
              <a:xfrm>
                <a:off x="329573" y="3685213"/>
                <a:ext cx="73887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      is the         word in the sequence of       . 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59E05142-378C-4424-9397-05AC95243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6891" y="3815370"/>
                <a:ext cx="388123" cy="233505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A58DD44F-0E72-4C11-9A0D-22D9BA20E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9345" y="3786389"/>
                <a:ext cx="422000" cy="233506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B0FF6105-1844-48C5-9A8E-A2C59984B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5049" y="3786389"/>
                <a:ext cx="290984" cy="233506"/>
              </a:xfrm>
              <a:prstGeom prst="rect">
                <a:avLst/>
              </a:prstGeom>
            </p:spPr>
          </p:pic>
        </p:grp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B14E6DD2-BD9C-4DBC-BAAC-3A5878CFD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665" y="778895"/>
            <a:ext cx="4237502" cy="1816816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FC62DCA-435E-4A40-8257-01FB3DF2D0B4}"/>
              </a:ext>
            </a:extLst>
          </p:cNvPr>
          <p:cNvSpPr/>
          <p:nvPr/>
        </p:nvSpPr>
        <p:spPr>
          <a:xfrm>
            <a:off x="7639665" y="699518"/>
            <a:ext cx="904567" cy="1552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FC2B1D8-4664-4D24-89BE-9E227D9DA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5853" y="2678826"/>
            <a:ext cx="2438933" cy="4028422"/>
          </a:xfrm>
          <a:prstGeom prst="rect">
            <a:avLst/>
          </a:prstGeom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D4F06A48-C18F-4318-B039-24457240AC1A}"/>
              </a:ext>
            </a:extLst>
          </p:cNvPr>
          <p:cNvCxnSpPr/>
          <p:nvPr/>
        </p:nvCxnSpPr>
        <p:spPr>
          <a:xfrm>
            <a:off x="8495477" y="2117723"/>
            <a:ext cx="879314" cy="557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F99B8B1-7C8F-4A6D-8E65-B80C7A070B8D}"/>
              </a:ext>
            </a:extLst>
          </p:cNvPr>
          <p:cNvGrpSpPr/>
          <p:nvPr/>
        </p:nvGrpSpPr>
        <p:grpSpPr>
          <a:xfrm>
            <a:off x="215018" y="4686268"/>
            <a:ext cx="7998754" cy="1046440"/>
            <a:chOff x="403125" y="4033645"/>
            <a:chExt cx="7998754" cy="1046440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9090B17-741C-4F78-8B5E-DDEB2FBD9D17}"/>
                </a:ext>
              </a:extLst>
            </p:cNvPr>
            <p:cNvSpPr txBox="1"/>
            <p:nvPr/>
          </p:nvSpPr>
          <p:spPr>
            <a:xfrm>
              <a:off x="403125" y="4033645"/>
              <a:ext cx="7998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0000"/>
                  </a:solidFill>
                  <a:latin typeface="NimbusRomNo9L-Regu"/>
                </a:rPr>
                <a:t>Randomly </a:t>
              </a:r>
              <a:r>
                <a:rPr lang="en-US" altLang="zh-CN" dirty="0">
                  <a:solidFill>
                    <a:srgbClr val="FF0000"/>
                  </a:solidFill>
                  <a:latin typeface="NimbusRomNo9L-Regu"/>
                </a:rPr>
                <a:t>mask 15% </a:t>
              </a:r>
              <a:r>
                <a:rPr lang="en-US" altLang="zh-CN" dirty="0">
                  <a:solidFill>
                    <a:srgbClr val="000000"/>
                  </a:solidFill>
                  <a:latin typeface="NimbusRomNo9L-Regu"/>
                </a:rPr>
                <a:t>of the tokens in each utterance with a special [MASK] </a:t>
              </a:r>
              <a:endParaRPr lang="zh-CN" altLang="en-US" dirty="0">
                <a:solidFill>
                  <a:srgbClr val="000000"/>
                </a:solidFill>
                <a:latin typeface="NimbusRomNo9L-Regu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4278676-B018-41C9-A217-DDE886785F62}"/>
                </a:ext>
              </a:extLst>
            </p:cNvPr>
            <p:cNvSpPr txBox="1"/>
            <p:nvPr/>
          </p:nvSpPr>
          <p:spPr>
            <a:xfrm>
              <a:off x="403125" y="4710753"/>
              <a:ext cx="61451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000000"/>
                  </a:solidFill>
                  <a:latin typeface="NimbusRomNo9L-Regu"/>
                </a:rPr>
                <a:t>Concatenate a special token </a:t>
              </a:r>
              <a:r>
                <a:rPr lang="en-US" altLang="zh-CN" dirty="0">
                  <a:solidFill>
                    <a:srgbClr val="FF0000"/>
                  </a:solidFill>
                  <a:latin typeface="NimbusRomNo9L-Regu"/>
                </a:rPr>
                <a:t>[CLS] </a:t>
              </a:r>
              <a:r>
                <a:rPr lang="en-US" altLang="zh-CN" dirty="0">
                  <a:solidFill>
                    <a:srgbClr val="000000"/>
                  </a:solidFill>
                  <a:latin typeface="NimbusRomNo9L-Regu"/>
                </a:rPr>
                <a:t>in front of each sequence </a:t>
              </a:r>
              <a:endParaRPr lang="zh-CN" altLang="en-US" dirty="0">
                <a:solidFill>
                  <a:srgbClr val="000000"/>
                </a:solidFill>
                <a:latin typeface="NimbusRomNo9L-Regu"/>
              </a:endParaRPr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2DB344AD-05EA-4AC0-B8AA-3953FAE591E5}"/>
              </a:ext>
            </a:extLst>
          </p:cNvPr>
          <p:cNvSpPr txBox="1"/>
          <p:nvPr/>
        </p:nvSpPr>
        <p:spPr>
          <a:xfrm>
            <a:off x="215018" y="6102040"/>
            <a:ext cx="9024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effectLst/>
                <a:latin typeface="CMR10"/>
              </a:rPr>
              <a:t>[CLS] :</a:t>
            </a:r>
            <a:r>
              <a:rPr lang="en-US" altLang="zh-CN" sz="1600" dirty="0">
                <a:solidFill>
                  <a:srgbClr val="000000"/>
                </a:solidFill>
                <a:latin typeface="NimbusRomNo9L-Regu"/>
              </a:rPr>
              <a:t>Used as the aggregate sequence representation for utterance reconstruction.</a:t>
            </a:r>
            <a:endParaRPr lang="zh-CN" altLang="en-US" sz="1600" dirty="0">
              <a:solidFill>
                <a:srgbClr val="000000"/>
              </a:solidFill>
              <a:latin typeface="NimbusRomNo9L-Regu"/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F55E1514-FC4F-484A-AEDA-2258615CE9CD}"/>
              </a:ext>
            </a:extLst>
          </p:cNvPr>
          <p:cNvSpPr/>
          <p:nvPr/>
        </p:nvSpPr>
        <p:spPr>
          <a:xfrm>
            <a:off x="8365853" y="5943600"/>
            <a:ext cx="1915831" cy="7636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870E29-A7F5-4AB1-AA8D-7DFD4994380A}"/>
              </a:ext>
            </a:extLst>
          </p:cNvPr>
          <p:cNvSpPr txBox="1"/>
          <p:nvPr/>
        </p:nvSpPr>
        <p:spPr>
          <a:xfrm>
            <a:off x="284452" y="660593"/>
            <a:ext cx="6145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Pretraining of dialogue modeling</a:t>
            </a:r>
            <a:endParaRPr lang="zh-CN" altLang="en-US" sz="2400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B14E6DD2-BD9C-4DBC-BAAC-3A5878CFD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65" y="778895"/>
            <a:ext cx="4237502" cy="1816816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FC62DCA-435E-4A40-8257-01FB3DF2D0B4}"/>
              </a:ext>
            </a:extLst>
          </p:cNvPr>
          <p:cNvSpPr/>
          <p:nvPr/>
        </p:nvSpPr>
        <p:spPr>
          <a:xfrm>
            <a:off x="7639665" y="699518"/>
            <a:ext cx="904567" cy="1552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FC2B1D8-4664-4D24-89BE-9E227D9D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53" y="2678826"/>
            <a:ext cx="2438933" cy="4028422"/>
          </a:xfrm>
          <a:prstGeom prst="rect">
            <a:avLst/>
          </a:prstGeom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D4F06A48-C18F-4318-B039-24457240AC1A}"/>
              </a:ext>
            </a:extLst>
          </p:cNvPr>
          <p:cNvCxnSpPr/>
          <p:nvPr/>
        </p:nvCxnSpPr>
        <p:spPr>
          <a:xfrm>
            <a:off x="8495477" y="2117723"/>
            <a:ext cx="879314" cy="557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EDF3D3EB-66A0-4B6A-9492-A52A8A1D132E}"/>
              </a:ext>
            </a:extLst>
          </p:cNvPr>
          <p:cNvSpPr txBox="1"/>
          <p:nvPr/>
        </p:nvSpPr>
        <p:spPr>
          <a:xfrm>
            <a:off x="230869" y="1562820"/>
            <a:ext cx="7030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Formally, we transform the modified noisy </a:t>
            </a:r>
            <a:r>
              <a:rPr lang="en-US" altLang="zh-CN" dirty="0">
                <a:solidFill>
                  <a:srgbClr val="000000"/>
                </a:solidFill>
                <a:effectLst/>
                <a:latin typeface="NimbusRomNo9L-Regu"/>
              </a:rPr>
              <a:t>sequence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AB4096-FAFA-4042-B12C-BD26CA77A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34" y="2249072"/>
            <a:ext cx="2870826" cy="38484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BC940804-17C7-432D-93FE-629371D7DDA2}"/>
              </a:ext>
            </a:extLst>
          </p:cNvPr>
          <p:cNvSpPr txBox="1"/>
          <p:nvPr/>
        </p:nvSpPr>
        <p:spPr>
          <a:xfrm>
            <a:off x="284452" y="2825347"/>
            <a:ext cx="8381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into a sequence of hidden vectors by a Transformer encoder:</a:t>
            </a:r>
            <a:endParaRPr lang="zh-CN" altLang="en-US" sz="2000" dirty="0">
              <a:solidFill>
                <a:srgbClr val="000000"/>
              </a:solidFill>
              <a:latin typeface="NimbusRomNo9L-Regu"/>
              <a:ea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7E7D98F-FFF6-419E-B04D-DE7EF5F98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11" y="3763042"/>
            <a:ext cx="5671989" cy="171073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92F76D8-1D7C-4F25-B545-50F6EB94F57B}"/>
              </a:ext>
            </a:extLst>
          </p:cNvPr>
          <p:cNvSpPr txBox="1"/>
          <p:nvPr/>
        </p:nvSpPr>
        <p:spPr>
          <a:xfrm>
            <a:off x="9585319" y="5600639"/>
            <a:ext cx="2229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Transformer encoder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6335F3C-7445-47F4-9CFC-9129D19DBFDA}"/>
              </a:ext>
            </a:extLst>
          </p:cNvPr>
          <p:cNvSpPr txBox="1"/>
          <p:nvPr/>
        </p:nvSpPr>
        <p:spPr>
          <a:xfrm>
            <a:off x="9758416" y="3849799"/>
            <a:ext cx="2229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Transformer </a:t>
            </a:r>
            <a:r>
              <a:rPr lang="en-US" altLang="zh-CN" dirty="0">
                <a:solidFill>
                  <a:srgbClr val="FF0000"/>
                </a:solidFill>
                <a:latin typeface="NimbusRomNo9L-Regu"/>
              </a:rPr>
              <a:t>de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coder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0CC6816-5460-4B6B-918F-A7D6B37F2749}"/>
              </a:ext>
            </a:extLst>
          </p:cNvPr>
          <p:cNvSpPr/>
          <p:nvPr/>
        </p:nvSpPr>
        <p:spPr>
          <a:xfrm>
            <a:off x="8365853" y="4486940"/>
            <a:ext cx="3511314" cy="148303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1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870E29-A7F5-4AB1-AA8D-7DFD4994380A}"/>
              </a:ext>
            </a:extLst>
          </p:cNvPr>
          <p:cNvSpPr txBox="1"/>
          <p:nvPr/>
        </p:nvSpPr>
        <p:spPr>
          <a:xfrm>
            <a:off x="284452" y="660593"/>
            <a:ext cx="6145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Pretraining of dialogue modeling</a:t>
            </a:r>
            <a:endParaRPr lang="zh-CN" altLang="en-US" sz="2400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B14E6DD2-BD9C-4DBC-BAAC-3A5878CFD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65" y="778895"/>
            <a:ext cx="4237502" cy="1816816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FC62DCA-435E-4A40-8257-01FB3DF2D0B4}"/>
              </a:ext>
            </a:extLst>
          </p:cNvPr>
          <p:cNvSpPr/>
          <p:nvPr/>
        </p:nvSpPr>
        <p:spPr>
          <a:xfrm>
            <a:off x="7639665" y="699518"/>
            <a:ext cx="904567" cy="1552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FC2B1D8-4664-4D24-89BE-9E227D9D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53" y="2678826"/>
            <a:ext cx="2438933" cy="4028422"/>
          </a:xfrm>
          <a:prstGeom prst="rect">
            <a:avLst/>
          </a:prstGeom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D4F06A48-C18F-4318-B039-24457240AC1A}"/>
              </a:ext>
            </a:extLst>
          </p:cNvPr>
          <p:cNvCxnSpPr/>
          <p:nvPr/>
        </p:nvCxnSpPr>
        <p:spPr>
          <a:xfrm>
            <a:off x="8495477" y="2117723"/>
            <a:ext cx="879314" cy="557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392F76D8-1D7C-4F25-B545-50F6EB94F57B}"/>
              </a:ext>
            </a:extLst>
          </p:cNvPr>
          <p:cNvSpPr txBox="1"/>
          <p:nvPr/>
        </p:nvSpPr>
        <p:spPr>
          <a:xfrm>
            <a:off x="9585319" y="5600639"/>
            <a:ext cx="2229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Transformer encoder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6335F3C-7445-47F4-9CFC-9129D19DBFDA}"/>
              </a:ext>
            </a:extLst>
          </p:cNvPr>
          <p:cNvSpPr txBox="1"/>
          <p:nvPr/>
        </p:nvSpPr>
        <p:spPr>
          <a:xfrm>
            <a:off x="9758416" y="3849799"/>
            <a:ext cx="2229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Transformer </a:t>
            </a:r>
            <a:r>
              <a:rPr lang="en-US" altLang="zh-CN" dirty="0">
                <a:solidFill>
                  <a:srgbClr val="FF0000"/>
                </a:solidFill>
                <a:latin typeface="NimbusRomNo9L-Regu"/>
              </a:rPr>
              <a:t>de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coder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0CC6816-5460-4B6B-918F-A7D6B37F2749}"/>
              </a:ext>
            </a:extLst>
          </p:cNvPr>
          <p:cNvSpPr/>
          <p:nvPr/>
        </p:nvSpPr>
        <p:spPr>
          <a:xfrm>
            <a:off x="8476395" y="2758203"/>
            <a:ext cx="3511314" cy="17041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E60EE81-EF78-4A22-91C6-6D5C58A74284}"/>
              </a:ext>
            </a:extLst>
          </p:cNvPr>
          <p:cNvSpPr txBox="1"/>
          <p:nvPr/>
        </p:nvSpPr>
        <p:spPr>
          <a:xfrm>
            <a:off x="329574" y="1266700"/>
            <a:ext cx="7485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Recovers the original utterance conditioned on the input representation          .</a:t>
            </a:r>
            <a:endParaRPr lang="zh-CN" altLang="en-US" sz="2000" dirty="0">
              <a:solidFill>
                <a:srgbClr val="000000"/>
              </a:solidFill>
              <a:latin typeface="NimbusRomNo9L-Regu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5A0C91-9817-44A0-9C33-F4F7AC555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757" y="1647189"/>
            <a:ext cx="342466" cy="26533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DFD2270-AF36-45B7-A560-DE61BDFACFB7}"/>
              </a:ext>
            </a:extLst>
          </p:cNvPr>
          <p:cNvSpPr txBox="1"/>
          <p:nvPr/>
        </p:nvSpPr>
        <p:spPr>
          <a:xfrm>
            <a:off x="284452" y="2129455"/>
            <a:ext cx="6552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Transformer decoder is a variant that </a:t>
            </a:r>
            <a:r>
              <a:rPr lang="en-US" altLang="zh-CN" sz="2000" dirty="0">
                <a:solidFill>
                  <a:srgbClr val="FF0000"/>
                </a:solidFill>
                <a:latin typeface="NimbusRomNo9L-Regu"/>
                <a:ea typeface="宋体" panose="02010600030101010101" pitchFamily="2" charset="-122"/>
              </a:rPr>
              <a:t>removes the 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NimbusRomNo9L-Regu"/>
                <a:ea typeface="宋体" panose="02010600030101010101" pitchFamily="2" charset="-122"/>
              </a:rPr>
              <a:t>decoder-encoder attention layer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, Formally, the</a:t>
            </a:r>
          </a:p>
          <a:p>
            <a:r>
              <a:rPr lang="en-US" altLang="zh-CN" sz="2000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generation probability is defined by:</a:t>
            </a:r>
            <a:endParaRPr lang="zh-CN" altLang="en-US" sz="2000" dirty="0">
              <a:solidFill>
                <a:srgbClr val="000000"/>
              </a:solidFill>
              <a:latin typeface="NimbusRomNo9L-Regu"/>
              <a:ea typeface="宋体" panose="02010600030101010101" pitchFamily="2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BD42ED3-9813-4EBE-9EB2-12B9BBF134F4}"/>
              </a:ext>
            </a:extLst>
          </p:cNvPr>
          <p:cNvGrpSpPr/>
          <p:nvPr/>
        </p:nvGrpSpPr>
        <p:grpSpPr>
          <a:xfrm>
            <a:off x="284452" y="3282249"/>
            <a:ext cx="5241851" cy="2541597"/>
            <a:chOff x="329574" y="3740068"/>
            <a:chExt cx="5241851" cy="254159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0B00C19-AE71-4485-BF97-212D0F372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574" y="3740068"/>
              <a:ext cx="5241851" cy="2227007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ED08305-1E1F-460D-921A-36570DF64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574" y="5969971"/>
              <a:ext cx="1797305" cy="311694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9FC95A5D-7A74-4651-8D25-B864A6FED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324" y="5823846"/>
            <a:ext cx="4234963" cy="6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870E29-A7F5-4AB1-AA8D-7DFD4994380A}"/>
              </a:ext>
            </a:extLst>
          </p:cNvPr>
          <p:cNvSpPr txBox="1"/>
          <p:nvPr/>
        </p:nvSpPr>
        <p:spPr>
          <a:xfrm>
            <a:off x="135596" y="642150"/>
            <a:ext cx="6145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Pretraining of summary language modeling.</a:t>
            </a:r>
            <a:endParaRPr lang="zh-CN" altLang="en-US" sz="2400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B14E6DD2-BD9C-4DBC-BAAC-3A5878CFD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65" y="778895"/>
            <a:ext cx="4237502" cy="1816816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FC62DCA-435E-4A40-8257-01FB3DF2D0B4}"/>
              </a:ext>
            </a:extLst>
          </p:cNvPr>
          <p:cNvSpPr/>
          <p:nvPr/>
        </p:nvSpPr>
        <p:spPr>
          <a:xfrm>
            <a:off x="10972600" y="666334"/>
            <a:ext cx="904567" cy="1552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8704967-B2EA-46FB-A4C3-618E42F2A28C}"/>
              </a:ext>
            </a:extLst>
          </p:cNvPr>
          <p:cNvSpPr txBox="1"/>
          <p:nvPr/>
        </p:nvSpPr>
        <p:spPr>
          <a:xfrm>
            <a:off x="329573" y="1103815"/>
            <a:ext cx="715574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Here, we use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daily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life short texts or stories to train the decoder to generate texts in the style of dialogue summaries.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F5BAB2-649F-4618-9B01-A91ECD151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3" y="2966484"/>
            <a:ext cx="2151522" cy="331964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E8783FF-F1B1-416D-9F94-394804F90175}"/>
              </a:ext>
            </a:extLst>
          </p:cNvPr>
          <p:cNvCxnSpPr/>
          <p:nvPr/>
        </p:nvCxnSpPr>
        <p:spPr>
          <a:xfrm flipH="1">
            <a:off x="9920177" y="2218403"/>
            <a:ext cx="1052423" cy="748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3125498-E76E-4296-ACB3-E9AB3839737D}"/>
              </a:ext>
            </a:extLst>
          </p:cNvPr>
          <p:cNvSpPr txBox="1"/>
          <p:nvPr/>
        </p:nvSpPr>
        <p:spPr>
          <a:xfrm>
            <a:off x="2327825" y="1927198"/>
            <a:ext cx="614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truncate</a:t>
            </a:r>
            <a:endParaRPr lang="zh-CN" altLang="en-US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3A4D116-513E-4BB8-ACD7-63403D92721B}"/>
              </a:ext>
            </a:extLst>
          </p:cNvPr>
          <p:cNvGrpSpPr/>
          <p:nvPr/>
        </p:nvGrpSpPr>
        <p:grpSpPr>
          <a:xfrm>
            <a:off x="474123" y="1986166"/>
            <a:ext cx="11289703" cy="533092"/>
            <a:chOff x="474123" y="1986166"/>
            <a:chExt cx="11289703" cy="533092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6C9CD8F-EEE4-4025-9BA7-02F1C14C0AB5}"/>
                </a:ext>
              </a:extLst>
            </p:cNvPr>
            <p:cNvGrpSpPr/>
            <p:nvPr/>
          </p:nvGrpSpPr>
          <p:grpSpPr>
            <a:xfrm>
              <a:off x="474123" y="2096199"/>
              <a:ext cx="9075081" cy="423059"/>
              <a:chOff x="474123" y="2048775"/>
              <a:chExt cx="9075081" cy="423059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118A907D-228D-4624-B870-2ADEC6A74208}"/>
                  </a:ext>
                </a:extLst>
              </p:cNvPr>
              <p:cNvGrpSpPr/>
              <p:nvPr/>
            </p:nvGrpSpPr>
            <p:grpSpPr>
              <a:xfrm>
                <a:off x="474123" y="2048775"/>
                <a:ext cx="6841067" cy="399045"/>
                <a:chOff x="589480" y="2312119"/>
                <a:chExt cx="6841067" cy="399045"/>
              </a:xfrm>
            </p:grpSpPr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10C1E94-B33A-4410-946E-C6B38BAD32D3}"/>
                    </a:ext>
                  </a:extLst>
                </p:cNvPr>
                <p:cNvSpPr txBox="1"/>
                <p:nvPr/>
              </p:nvSpPr>
              <p:spPr>
                <a:xfrm>
                  <a:off x="589480" y="2312119"/>
                  <a:ext cx="407821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0000"/>
                      </a:solidFill>
                      <a:latin typeface="NimbusRomNo9L-Regu"/>
                      <a:ea typeface="宋体" panose="02010600030101010101" pitchFamily="2" charset="-122"/>
                    </a:rPr>
                    <a:t>L</a:t>
                  </a:r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NimbusRomNo9L-Regu"/>
                      <a:ea typeface="宋体" panose="02010600030101010101" pitchFamily="2" charset="-122"/>
                    </a:rPr>
                    <a:t>ong </a:t>
                  </a:r>
                  <a:r>
                    <a:rPr lang="en-US" altLang="zh-CN" sz="1800" dirty="0">
                      <a:solidFill>
                        <a:srgbClr val="000000"/>
                      </a:solidFill>
                      <a:effectLst/>
                      <a:latin typeface="NimbusRomNo9L-Regu"/>
                    </a:rPr>
                    <a:t>documents </a:t>
                  </a:r>
                  <a:endParaRPr lang="zh-CN" altLang="en-US" dirty="0"/>
                </a:p>
              </p:txBody>
            </p: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49FD751A-4E6F-4D77-8EB1-996255807F67}"/>
                    </a:ext>
                  </a:extLst>
                </p:cNvPr>
                <p:cNvSpPr/>
                <p:nvPr/>
              </p:nvSpPr>
              <p:spPr>
                <a:xfrm>
                  <a:off x="589480" y="2330413"/>
                  <a:ext cx="1696520" cy="36933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A2A40690-6ADF-4BDE-AEE7-FB6E04164BD7}"/>
                    </a:ext>
                  </a:extLst>
                </p:cNvPr>
                <p:cNvSpPr/>
                <p:nvPr/>
              </p:nvSpPr>
              <p:spPr>
                <a:xfrm>
                  <a:off x="3509054" y="2365845"/>
                  <a:ext cx="1276103" cy="34246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6FF442FD-E18F-46A8-9C1F-33E81DF0745F}"/>
                    </a:ext>
                  </a:extLst>
                </p:cNvPr>
                <p:cNvSpPr/>
                <p:nvPr/>
              </p:nvSpPr>
              <p:spPr>
                <a:xfrm>
                  <a:off x="5734027" y="2341832"/>
                  <a:ext cx="1696520" cy="36933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B7E97EE-F8F4-4C97-8475-0FC41B6D6180}"/>
                  </a:ext>
                </a:extLst>
              </p:cNvPr>
              <p:cNvSpPr txBox="1"/>
              <p:nvPr/>
            </p:nvSpPr>
            <p:spPr>
              <a:xfrm>
                <a:off x="3403586" y="2102502"/>
                <a:ext cx="61456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NimbusRomNo9L-Regu"/>
                    <a:ea typeface="宋体" panose="02010600030101010101" pitchFamily="2" charset="-122"/>
                  </a:rPr>
                  <a:t>text pieces</a:t>
                </a:r>
                <a:endParaRPr lang="zh-CN" altLang="en-US" dirty="0"/>
              </a:p>
            </p:txBody>
          </p: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D4CF85EF-1FB0-412B-88C5-C4D127C0FD87}"/>
                  </a:ext>
                </a:extLst>
              </p:cNvPr>
              <p:cNvCxnSpPr>
                <a:cxnSpLocks/>
                <a:stCxn id="11" idx="3"/>
              </p:cNvCxnSpPr>
              <p:nvPr/>
            </p:nvCxnSpPr>
            <p:spPr>
              <a:xfrm flipV="1">
                <a:off x="2170643" y="2242588"/>
                <a:ext cx="1232943" cy="91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D704E8B2-B4CD-4B0B-B57E-CA14E9D0E4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46114" y="2242588"/>
                <a:ext cx="972094" cy="91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452736D-CF1C-4D77-AEB7-C3288A5DA92A}"/>
                </a:ext>
              </a:extLst>
            </p:cNvPr>
            <p:cNvSpPr txBox="1"/>
            <p:nvPr/>
          </p:nvSpPr>
          <p:spPr>
            <a:xfrm>
              <a:off x="5618208" y="2073473"/>
              <a:ext cx="61456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  <a:ea typeface="宋体" panose="02010600030101010101" pitchFamily="2" charset="-122"/>
                </a:rPr>
                <a:t>training samples</a:t>
              </a:r>
              <a:endParaRPr lang="zh-CN" altLang="en-US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F5C1FF4-0AA9-4625-B550-C8D0452D6A85}"/>
                </a:ext>
              </a:extLst>
            </p:cNvPr>
            <p:cNvSpPr txBox="1"/>
            <p:nvPr/>
          </p:nvSpPr>
          <p:spPr>
            <a:xfrm>
              <a:off x="4762495" y="1986166"/>
              <a:ext cx="61456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rgbClr val="000000"/>
                  </a:solidFill>
                  <a:effectLst/>
                  <a:latin typeface="NimbusRomNo9L-Regu"/>
                </a:rPr>
                <a:t>form</a:t>
              </a:r>
              <a:endParaRPr lang="zh-CN" altLang="en-US" dirty="0"/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76F12139-1C6D-4345-9FE1-22ED92CCABC4}"/>
              </a:ext>
            </a:extLst>
          </p:cNvPr>
          <p:cNvSpPr txBox="1"/>
          <p:nvPr/>
        </p:nvSpPr>
        <p:spPr>
          <a:xfrm>
            <a:off x="330777" y="2741986"/>
            <a:ext cx="86005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Given 		                  , we use the same noise </a:t>
            </a:r>
            <a:r>
              <a:rPr lang="en-US" altLang="zh-CN" sz="2000" dirty="0"/>
              <a:t>,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addition strategy as for dialogues 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to construct noisy sentences, and encode them into hidden vectors by a Transformer encoder             :</a:t>
            </a:r>
            <a:endParaRPr lang="zh-CN" altLang="en-US" dirty="0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3CD3AE6E-5940-4692-989D-08D7074C4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855" y="2839793"/>
            <a:ext cx="2077362" cy="276061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F4BF325-6861-4216-9912-CAFFD4199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978" y="3426594"/>
            <a:ext cx="430113" cy="232732"/>
          </a:xfrm>
          <a:prstGeom prst="rect">
            <a:avLst/>
          </a:prstGeom>
        </p:spPr>
      </p:pic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BC71F76B-8850-47E6-8D68-8FACA417F646}"/>
              </a:ext>
            </a:extLst>
          </p:cNvPr>
          <p:cNvSpPr/>
          <p:nvPr/>
        </p:nvSpPr>
        <p:spPr>
          <a:xfrm>
            <a:off x="8559209" y="4997302"/>
            <a:ext cx="2785731" cy="13928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5571D01-020F-448D-9A91-EE7FF72F9027}"/>
              </a:ext>
            </a:extLst>
          </p:cNvPr>
          <p:cNvGrpSpPr/>
          <p:nvPr/>
        </p:nvGrpSpPr>
        <p:grpSpPr>
          <a:xfrm>
            <a:off x="718445" y="3842368"/>
            <a:ext cx="4765034" cy="351321"/>
            <a:chOff x="355877" y="3729265"/>
            <a:chExt cx="8081469" cy="712009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4EF34271-A287-4CA0-A450-5806B852A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877" y="3729265"/>
              <a:ext cx="3629532" cy="657317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CED25ACE-28C3-47F7-ADDB-D9C4583DD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8868" y="3783957"/>
              <a:ext cx="3248478" cy="619211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E8332949-25B4-4DB0-A077-D1F112DB0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02348" y="3783957"/>
              <a:ext cx="1165807" cy="657317"/>
            </a:xfrm>
            <a:prstGeom prst="rect">
              <a:avLst/>
            </a:prstGeom>
          </p:spPr>
        </p:pic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1B26895A-D2C1-4DB9-B83E-38595D667033}"/>
              </a:ext>
            </a:extLst>
          </p:cNvPr>
          <p:cNvSpPr txBox="1"/>
          <p:nvPr/>
        </p:nvSpPr>
        <p:spPr>
          <a:xfrm>
            <a:off x="330776" y="4522671"/>
            <a:ext cx="8015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  <a:ea typeface="宋体" panose="02010600030101010101" pitchFamily="2" charset="-122"/>
              </a:rPr>
              <a:t>T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o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further capture the </a:t>
            </a:r>
            <a:r>
              <a:rPr lang="en-US" altLang="zh-CN" dirty="0">
                <a:solidFill>
                  <a:srgbClr val="FF0000"/>
                </a:solidFill>
                <a:latin typeface="NimbusRomNo9L-Regu"/>
              </a:rPr>
              <a:t>global semantic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dependency between sentences:</a:t>
            </a:r>
            <a:endParaRPr lang="zh-CN" altLang="en-US" dirty="0">
              <a:solidFill>
                <a:srgbClr val="000000"/>
              </a:solidFill>
              <a:latin typeface="NimbusRomNo9L-Regu"/>
            </a:endParaRP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51A6E622-5CF1-4440-8E2C-6E3D1B7EAD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445" y="5038278"/>
            <a:ext cx="4006825" cy="5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E870E29-A7F5-4AB1-AA8D-7DFD4994380A}"/>
              </a:ext>
            </a:extLst>
          </p:cNvPr>
          <p:cNvSpPr txBox="1"/>
          <p:nvPr/>
        </p:nvSpPr>
        <p:spPr>
          <a:xfrm>
            <a:off x="135596" y="642150"/>
            <a:ext cx="6145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Pretraining of summary language modeling.</a:t>
            </a:r>
            <a:endParaRPr lang="zh-CN" altLang="en-US" sz="2400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B14E6DD2-BD9C-4DBC-BAAC-3A5878CFD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665" y="778895"/>
            <a:ext cx="4237502" cy="1816816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FC62DCA-435E-4A40-8257-01FB3DF2D0B4}"/>
              </a:ext>
            </a:extLst>
          </p:cNvPr>
          <p:cNvSpPr/>
          <p:nvPr/>
        </p:nvSpPr>
        <p:spPr>
          <a:xfrm>
            <a:off x="10972600" y="666334"/>
            <a:ext cx="904567" cy="1552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8704967-B2EA-46FB-A4C3-618E42F2A28C}"/>
              </a:ext>
            </a:extLst>
          </p:cNvPr>
          <p:cNvSpPr txBox="1"/>
          <p:nvPr/>
        </p:nvSpPr>
        <p:spPr>
          <a:xfrm>
            <a:off x="329573" y="1103815"/>
            <a:ext cx="7155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The generation probability is: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F5BAB2-649F-4618-9B01-A91ECD15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443" y="2966484"/>
            <a:ext cx="2151522" cy="331964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E8783FF-F1B1-416D-9F94-394804F90175}"/>
              </a:ext>
            </a:extLst>
          </p:cNvPr>
          <p:cNvCxnSpPr/>
          <p:nvPr/>
        </p:nvCxnSpPr>
        <p:spPr>
          <a:xfrm flipH="1">
            <a:off x="9920177" y="2218403"/>
            <a:ext cx="1052423" cy="748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BC71F76B-8850-47E6-8D68-8FACA417F646}"/>
              </a:ext>
            </a:extLst>
          </p:cNvPr>
          <p:cNvSpPr/>
          <p:nvPr/>
        </p:nvSpPr>
        <p:spPr>
          <a:xfrm>
            <a:off x="8346557" y="2890031"/>
            <a:ext cx="2626043" cy="15891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8C6693-6BE5-478E-A812-37761412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33" y="1891110"/>
            <a:ext cx="5552971" cy="18857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8DB2800-9E97-4988-956E-F37D6F04341C}"/>
              </a:ext>
            </a:extLst>
          </p:cNvPr>
          <p:cNvGrpSpPr/>
          <p:nvPr/>
        </p:nvGrpSpPr>
        <p:grpSpPr>
          <a:xfrm>
            <a:off x="329572" y="3872254"/>
            <a:ext cx="6943097" cy="400110"/>
            <a:chOff x="329573" y="3872254"/>
            <a:chExt cx="6145618" cy="40011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9F293F6-C28A-456D-8B75-1465377285F2}"/>
                </a:ext>
              </a:extLst>
            </p:cNvPr>
            <p:cNvSpPr txBox="1"/>
            <p:nvPr/>
          </p:nvSpPr>
          <p:spPr>
            <a:xfrm>
              <a:off x="329573" y="3872254"/>
              <a:ext cx="61456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0000"/>
                  </a:solidFill>
                  <a:latin typeface="NimbusRomNo9L-Regu"/>
                </a:rPr>
                <a:t>Finally, we train 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NimbusRomNo9L-Regu"/>
                </a:rPr>
                <a:t>the language model conditioned on </a:t>
              </a:r>
              <a:r>
                <a:rPr lang="en-US" altLang="zh-CN" sz="2000" dirty="0"/>
                <a:t>       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NimbusRomNo9L-Regu"/>
                </a:rPr>
                <a:t>as: </a:t>
              </a:r>
              <a:endParaRPr lang="zh-CN" altLang="en-US" sz="2000" dirty="0"/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04C4DAD-26C3-4396-8F07-3AACE36DE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4458" y="3937796"/>
              <a:ext cx="246607" cy="269026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CED381FC-6ED0-4162-A9EE-7A24D8B82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20" y="4575526"/>
            <a:ext cx="5380343" cy="6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6617</TotalTime>
  <Words>549</Words>
  <Application>Microsoft Office PowerPoint</Application>
  <PresentationFormat>宽屏</PresentationFormat>
  <Paragraphs>85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CMR10</vt:lpstr>
      <vt:lpstr>NimbusRomNo9L-Medi</vt:lpstr>
      <vt:lpstr>NimbusRomNo9L-Regu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D L.L</cp:lastModifiedBy>
  <cp:revision>193</cp:revision>
  <dcterms:created xsi:type="dcterms:W3CDTF">2020-10-25T05:52:47Z</dcterms:created>
  <dcterms:modified xsi:type="dcterms:W3CDTF">2021-11-08T05:58:59Z</dcterms:modified>
</cp:coreProperties>
</file>